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02a4acd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02a4acd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02a4acde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02a4acde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02a4acde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02a4acde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02a4acde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02a4acde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02a4acde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02a4acde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064ae4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064ae4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064ae46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064ae46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064ae46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064ae46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064ae46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064ae46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064ae46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064ae46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cb5ea7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cb5ea7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64ae46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64ae46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d6f22da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3d6f22da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064ae46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064ae46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3d6f22d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3d6f22d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064ae46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064ae46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3d6f22da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3d6f22da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02a4acde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02a4acde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3d6f22da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3d6f22da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02a4acd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02a4acd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02a4acd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02a4acd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02a4acde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02a4acde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02a4acd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02a4acd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02a4acde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02a4acde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02a4acd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02a4acd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2a4acd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02a4acd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02a4acd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02a4acd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hyperlink" Target="https://raw.githubusercontent.com/gnss-sdr/gnss-sdr/next/docs/protobuf/gnss_synchro.prot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68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Anomaly</a:t>
            </a:r>
            <a:r>
              <a:rPr b="1" lang="en" sz="3600"/>
              <a:t> detection with Autoencoder 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to detect Spoofing attack on GNSS</a:t>
            </a:r>
            <a:endParaRPr b="1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GNSS is vulnerable to Spoofing attacks</a:t>
            </a:r>
            <a:endParaRPr b="1"/>
          </a:p>
        </p:txBody>
      </p:sp>
      <p:sp>
        <p:nvSpPr>
          <p:cNvPr id="124" name="Google Shape;124;p22"/>
          <p:cNvSpPr txBox="1"/>
          <p:nvPr/>
        </p:nvSpPr>
        <p:spPr>
          <a:xfrm>
            <a:off x="611832" y="1504325"/>
            <a:ext cx="8092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Distance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Signal from satellite (30,000km) cannot beat spoofing signal(100km)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Publicity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GNSS is </a:t>
            </a:r>
            <a:r>
              <a:rPr lang="en" sz="2000">
                <a:solidFill>
                  <a:schemeClr val="dk1"/>
                </a:solidFill>
              </a:rPr>
              <a:t>generally open to public(PRN code)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Authentication :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Once start tracking, the GNSS receiver do not check the signal source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Signal modulation in GNSS</a:t>
            </a:r>
            <a:endParaRPr b="1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0" y="1264800"/>
            <a:ext cx="3825049" cy="3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400" y="1366526"/>
            <a:ext cx="4297024" cy="30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Spoofing attack is detectable</a:t>
            </a:r>
            <a:endParaRPr b="1"/>
          </a:p>
        </p:txBody>
      </p:sp>
      <p:sp>
        <p:nvSpPr>
          <p:cNvPr id="137" name="Google Shape;137;p24"/>
          <p:cNvSpPr txBox="1"/>
          <p:nvPr/>
        </p:nvSpPr>
        <p:spPr>
          <a:xfrm>
            <a:off x="554775" y="1499750"/>
            <a:ext cx="810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So many </a:t>
            </a:r>
            <a:r>
              <a:rPr b="1" lang="en" sz="2000">
                <a:solidFill>
                  <a:schemeClr val="dk1"/>
                </a:solidFill>
              </a:rPr>
              <a:t>variables</a:t>
            </a:r>
            <a:r>
              <a:rPr b="1" lang="en" sz="2000">
                <a:solidFill>
                  <a:schemeClr val="dk1"/>
                </a:solidFill>
              </a:rPr>
              <a:t> in GNSS signal</a:t>
            </a:r>
            <a:r>
              <a:rPr b="1" lang="en" sz="2000">
                <a:solidFill>
                  <a:schemeClr val="dk1"/>
                </a:solidFill>
              </a:rPr>
              <a:t> 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Position info : Satellite’s trajectory, position info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Time info : The time when the signal is sent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Signal feature info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ex) C/N0 : Signal to noise ratio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	Pseudorange : Calculated distance from Doppler shift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430425" y="3970700"/>
            <a:ext cx="840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➡️</a:t>
            </a:r>
            <a:r>
              <a:rPr b="1" lang="en" sz="1900"/>
              <a:t>What if utilize multiple variables to build anomaly detection model?</a:t>
            </a:r>
            <a:endParaRPr b="1"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from GNSS-SDR</a:t>
            </a:r>
            <a:endParaRPr b="1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50" y="969548"/>
            <a:ext cx="3792752" cy="144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73" y="1347050"/>
            <a:ext cx="3792752" cy="287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50" y="2491651"/>
            <a:ext cx="3792752" cy="124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48" y="3817835"/>
            <a:ext cx="3792752" cy="119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: TEXBAT(Texas Spoofing Battery)</a:t>
            </a:r>
            <a:endParaRPr b="1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300" y="1104791"/>
            <a:ext cx="1849431" cy="230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357" y="1020625"/>
            <a:ext cx="1948941" cy="230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781" y="1093130"/>
            <a:ext cx="2040532" cy="23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430" y="3412550"/>
            <a:ext cx="7511146" cy="1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 in TEXBAT</a:t>
            </a:r>
            <a:endParaRPr b="1"/>
          </a:p>
        </p:txBody>
      </p:sp>
      <p:sp>
        <p:nvSpPr>
          <p:cNvPr id="162" name="Google Shape;162;p27"/>
          <p:cNvSpPr txBox="1"/>
          <p:nvPr/>
        </p:nvSpPr>
        <p:spPr>
          <a:xfrm>
            <a:off x="554775" y="1423550"/>
            <a:ext cx="8101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The dataset is composed of binary files</a:t>
            </a:r>
            <a:r>
              <a:rPr b="1" lang="en" sz="2000">
                <a:solidFill>
                  <a:schemeClr val="dk1"/>
                </a:solidFill>
              </a:rPr>
              <a:t>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required to process it through gnss-sdr software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Based on the setup(config file), it generates log of variables from different modules.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From the extracted geojson file, I visualized variables with comparison between normal vs. spoofed data.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 in TEXBAT - C/N0</a:t>
            </a:r>
            <a:endParaRPr b="1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41525"/>
            <a:ext cx="4092580" cy="404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8"/>
          <p:cNvCxnSpPr/>
          <p:nvPr/>
        </p:nvCxnSpPr>
        <p:spPr>
          <a:xfrm flipH="1">
            <a:off x="3015175" y="1261250"/>
            <a:ext cx="2088900" cy="177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003" y="2225974"/>
            <a:ext cx="1389875" cy="13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126" y="2213699"/>
            <a:ext cx="1389875" cy="138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771" y="3672402"/>
            <a:ext cx="1389875" cy="137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123" y="3719110"/>
            <a:ext cx="1389875" cy="1384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5104075" y="1047100"/>
            <a:ext cx="405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C/N0 is totally out of control in all datasets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C/N0 is stable in the stationary status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Shows gradual increase/decrease in motion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 in TEXBAT - Doppler Shift</a:t>
            </a:r>
            <a:endParaRPr b="1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500"/>
            <a:ext cx="4616673" cy="1598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9"/>
          <p:cNvCxnSpPr/>
          <p:nvPr/>
        </p:nvCxnSpPr>
        <p:spPr>
          <a:xfrm rot="10800000">
            <a:off x="892850" y="1403825"/>
            <a:ext cx="427500" cy="1493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9"/>
          <p:cNvSpPr txBox="1"/>
          <p:nvPr/>
        </p:nvSpPr>
        <p:spPr>
          <a:xfrm>
            <a:off x="207300" y="2896925"/>
            <a:ext cx="22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Pattern 1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Unexpected fluctuation</a:t>
            </a:r>
            <a:endParaRPr b="1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425" y="3025429"/>
            <a:ext cx="5887775" cy="20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9"/>
          <p:cNvCxnSpPr/>
          <p:nvPr/>
        </p:nvCxnSpPr>
        <p:spPr>
          <a:xfrm>
            <a:off x="7252150" y="2433800"/>
            <a:ext cx="650400" cy="601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9"/>
          <p:cNvSpPr txBox="1"/>
          <p:nvPr/>
        </p:nvSpPr>
        <p:spPr>
          <a:xfrm>
            <a:off x="6301975" y="1867550"/>
            <a:ext cx="25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Pattern 2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Abrupt extreme jump/drop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 in TEXBAT - Pseudorange</a:t>
            </a:r>
            <a:endParaRPr b="1"/>
          </a:p>
        </p:txBody>
      </p:sp>
      <p:sp>
        <p:nvSpPr>
          <p:cNvPr id="191" name="Google Shape;191;p30"/>
          <p:cNvSpPr txBox="1"/>
          <p:nvPr/>
        </p:nvSpPr>
        <p:spPr>
          <a:xfrm>
            <a:off x="6548400" y="1374875"/>
            <a:ext cx="25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Abrupt extreme jump/drop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has been observed</a:t>
            </a:r>
            <a:endParaRPr b="1"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25384" t="0"/>
          <a:stretch/>
        </p:blipFill>
        <p:spPr>
          <a:xfrm>
            <a:off x="152400" y="1246325"/>
            <a:ext cx="6336051" cy="2960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0"/>
          <p:cNvCxnSpPr/>
          <p:nvPr/>
        </p:nvCxnSpPr>
        <p:spPr>
          <a:xfrm flipH="1">
            <a:off x="5783925" y="1901725"/>
            <a:ext cx="837600" cy="26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 in TEXBAT - PVT </a:t>
            </a:r>
            <a:r>
              <a:rPr b="1" lang="en" sz="1800"/>
              <a:t>(To be spoofed)</a:t>
            </a:r>
            <a:endParaRPr b="1" sz="1800"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938" y="862700"/>
            <a:ext cx="5839730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GNSS(Global Navigation Satellite Systems)</a:t>
            </a:r>
            <a:endParaRPr b="1"/>
          </a:p>
        </p:txBody>
      </p:sp>
      <p:sp>
        <p:nvSpPr>
          <p:cNvPr id="60" name="Google Shape;60;p14"/>
          <p:cNvSpPr txBox="1"/>
          <p:nvPr/>
        </p:nvSpPr>
        <p:spPr>
          <a:xfrm>
            <a:off x="387900" y="1062025"/>
            <a:ext cx="5509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 GLobal Positioning System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Russian GLONASS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European Galileo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Chiese BeiDou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Other augmentations</a:t>
            </a:r>
            <a:endParaRPr sz="2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50" y="3106713"/>
            <a:ext cx="2104900" cy="14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2940" r="0" t="0"/>
          <a:stretch/>
        </p:blipFill>
        <p:spPr>
          <a:xfrm>
            <a:off x="4820675" y="931975"/>
            <a:ext cx="3935426" cy="33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595088" y="4310825"/>
            <a:ext cx="22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GPS Constellation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 sz="1800"/>
          </a:p>
        </p:txBody>
      </p:sp>
      <p:sp>
        <p:nvSpPr>
          <p:cNvPr id="205" name="Google Shape;205;p32"/>
          <p:cNvSpPr txBox="1"/>
          <p:nvPr/>
        </p:nvSpPr>
        <p:spPr>
          <a:xfrm>
            <a:off x="554775" y="1271150"/>
            <a:ext cx="810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Spoofing signal cannot be exactly the same with the original</a:t>
            </a:r>
            <a:r>
              <a:rPr b="1" lang="en" sz="2000">
                <a:solidFill>
                  <a:schemeClr val="dk1"/>
                </a:solidFill>
              </a:rPr>
              <a:t>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It’s almost impossible to make every variables as same as the original signal is while distorting the target variable(mostly PVT).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Monitoring individual variable may not work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Aggregate multiple variables from different modules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Anomaly detection typically works well on this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Frequently used in industrial / netsec area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used for the task</a:t>
            </a:r>
            <a:endParaRPr b="1" sz="1800"/>
          </a:p>
        </p:txBody>
      </p:sp>
      <p:sp>
        <p:nvSpPr>
          <p:cNvPr id="211" name="Google Shape;211;p33"/>
          <p:cNvSpPr txBox="1"/>
          <p:nvPr/>
        </p:nvSpPr>
        <p:spPr>
          <a:xfrm>
            <a:off x="173775" y="1575950"/>
            <a:ext cx="8842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prompt_i : Value of the Prompt correlator in the In-phase component.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prompt_q : Value of the Prompt correlator in the Quadrature component.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cn0_db_hz : C/N0 estimation, in dB-Hz.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carrier_doppler_hz : Doppler shift, in Hz.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Anomaly Detection</a:t>
            </a:r>
            <a:endParaRPr b="1" sz="1800"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65325"/>
            <a:ext cx="4998925" cy="2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1" y="862700"/>
            <a:ext cx="3764025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616500" y="3903925"/>
            <a:ext cx="809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Anomaly detection</a:t>
            </a:r>
            <a:r>
              <a:rPr b="1" lang="en" sz="2000">
                <a:solidFill>
                  <a:schemeClr val="dk1"/>
                </a:solidFill>
              </a:rPr>
              <a:t>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Detecting the abnormal pattern which doesn’t go along with its neighboring data.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Learning </a:t>
            </a:r>
            <a:r>
              <a:rPr b="1" lang="en"/>
              <a:t>model for the task : Autoencoder</a:t>
            </a:r>
            <a:endParaRPr b="1" sz="1800"/>
          </a:p>
        </p:txBody>
      </p:sp>
      <p:sp>
        <p:nvSpPr>
          <p:cNvPr id="225" name="Google Shape;225;p35"/>
          <p:cNvSpPr txBox="1"/>
          <p:nvPr/>
        </p:nvSpPr>
        <p:spPr>
          <a:xfrm>
            <a:off x="4219000" y="1201450"/>
            <a:ext cx="5650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Autoencoder for Anomaly detection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Training the model to predict as same as input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Then, the model is trained to have less error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the normal input.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 the other hand, the model has relatively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huge error on abnormal pattern.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By setting the threshold of error,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it’s possible to set its sensitivity.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246325"/>
            <a:ext cx="4295201" cy="318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5543554" y="3726568"/>
            <a:ext cx="1576500" cy="40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5609243" y="3663500"/>
            <a:ext cx="147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collector.py</a:t>
            </a:r>
            <a:endParaRPr sz="2000"/>
          </a:p>
        </p:txBody>
      </p:sp>
      <p:sp>
        <p:nvSpPr>
          <p:cNvPr id="233" name="Google Shape;233;p36"/>
          <p:cNvSpPr/>
          <p:nvPr/>
        </p:nvSpPr>
        <p:spPr>
          <a:xfrm>
            <a:off x="6527575" y="1171725"/>
            <a:ext cx="767100" cy="28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3514401" y="1537150"/>
            <a:ext cx="1576500" cy="282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overview</a:t>
            </a:r>
            <a:endParaRPr b="1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50037" t="0"/>
          <a:stretch/>
        </p:blipFill>
        <p:spPr>
          <a:xfrm>
            <a:off x="1221373" y="1137173"/>
            <a:ext cx="2067725" cy="18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11" y="832367"/>
            <a:ext cx="815200" cy="48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50152" r="1461" t="0"/>
          <a:stretch/>
        </p:blipFill>
        <p:spPr>
          <a:xfrm>
            <a:off x="5324775" y="1120581"/>
            <a:ext cx="2067725" cy="185850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3264401" y="1498050"/>
            <a:ext cx="2067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gnss_synchro.proto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 buffer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Google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0" name="Google Shape;240;p36"/>
          <p:cNvCxnSpPr>
            <a:stCxn id="239" idx="1"/>
            <a:endCxn id="239" idx="3"/>
          </p:cNvCxnSpPr>
          <p:nvPr/>
        </p:nvCxnSpPr>
        <p:spPr>
          <a:xfrm>
            <a:off x="3264401" y="1932900"/>
            <a:ext cx="206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6"/>
          <p:cNvSpPr txBox="1"/>
          <p:nvPr/>
        </p:nvSpPr>
        <p:spPr>
          <a:xfrm>
            <a:off x="6438250" y="1112775"/>
            <a:ext cx="955800" cy="400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1568661" y="3212181"/>
            <a:ext cx="1576500" cy="40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1634350" y="3149113"/>
            <a:ext cx="147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train.ipynb</a:t>
            </a:r>
            <a:endParaRPr sz="2000"/>
          </a:p>
        </p:txBody>
      </p:sp>
      <p:sp>
        <p:nvSpPr>
          <p:cNvPr id="244" name="Google Shape;244;p36"/>
          <p:cNvSpPr/>
          <p:nvPr/>
        </p:nvSpPr>
        <p:spPr>
          <a:xfrm>
            <a:off x="1568661" y="4050381"/>
            <a:ext cx="1576500" cy="40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1634350" y="3987313"/>
            <a:ext cx="147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detector</a:t>
            </a:r>
            <a:r>
              <a:rPr lang="en" sz="2000"/>
              <a:t>.py</a:t>
            </a:r>
            <a:endParaRPr sz="2000"/>
          </a:p>
        </p:txBody>
      </p:sp>
      <p:cxnSp>
        <p:nvCxnSpPr>
          <p:cNvPr id="246" name="Google Shape;246;p36"/>
          <p:cNvCxnSpPr>
            <a:stCxn id="238" idx="2"/>
            <a:endCxn id="232" idx="0"/>
          </p:cNvCxnSpPr>
          <p:nvPr/>
        </p:nvCxnSpPr>
        <p:spPr>
          <a:xfrm flipH="1">
            <a:off x="6346338" y="2979087"/>
            <a:ext cx="12300" cy="68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6"/>
          <p:cNvSpPr txBox="1"/>
          <p:nvPr/>
        </p:nvSpPr>
        <p:spPr>
          <a:xfrm>
            <a:off x="6174243" y="2980678"/>
            <a:ext cx="1339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socket comm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 transmit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8" name="Google Shape;248;p36"/>
          <p:cNvCxnSpPr>
            <a:stCxn id="231" idx="1"/>
            <a:endCxn id="242" idx="3"/>
          </p:cNvCxnSpPr>
          <p:nvPr/>
        </p:nvCxnSpPr>
        <p:spPr>
          <a:xfrm rot="10800000">
            <a:off x="3145054" y="3412168"/>
            <a:ext cx="2398500" cy="5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6"/>
          <p:cNvSpPr txBox="1"/>
          <p:nvPr/>
        </p:nvSpPr>
        <p:spPr>
          <a:xfrm rot="759324">
            <a:off x="3354893" y="3420825"/>
            <a:ext cx="2282656" cy="338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Feed the saved log file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0" name="Google Shape;250;p36"/>
          <p:cNvCxnSpPr>
            <a:endCxn id="244" idx="3"/>
          </p:cNvCxnSpPr>
          <p:nvPr/>
        </p:nvCxnSpPr>
        <p:spPr>
          <a:xfrm flipH="1">
            <a:off x="3145161" y="3926781"/>
            <a:ext cx="2398500" cy="3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6"/>
          <p:cNvSpPr txBox="1"/>
          <p:nvPr/>
        </p:nvSpPr>
        <p:spPr>
          <a:xfrm rot="-456306">
            <a:off x="3318470" y="4018368"/>
            <a:ext cx="2282679" cy="5157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Parse the data, and feed it to the model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4751343" y="3160982"/>
            <a:ext cx="3848700" cy="1477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receive data from socket comm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parse the raw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load and restore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feed the data to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set alert based on error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503850" y="3160982"/>
            <a:ext cx="3848700" cy="1477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read the data from csv 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preprocess data - diff()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normalize data - standardscaler()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build and train a model - tensorflow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save the model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4734925" y="1422828"/>
            <a:ext cx="3848700" cy="1046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receive data from the socket comm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parse the raw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save the parsed data into csv file </a:t>
            </a:r>
            <a:endParaRPr/>
          </a:p>
        </p:txBody>
      </p:sp>
      <p:grpSp>
        <p:nvGrpSpPr>
          <p:cNvPr id="259" name="Google Shape;259;p37"/>
          <p:cNvGrpSpPr/>
          <p:nvPr/>
        </p:nvGrpSpPr>
        <p:grpSpPr>
          <a:xfrm>
            <a:off x="4813729" y="1129089"/>
            <a:ext cx="1576500" cy="492600"/>
            <a:chOff x="5543554" y="3663500"/>
            <a:chExt cx="1576500" cy="492600"/>
          </a:xfrm>
        </p:grpSpPr>
        <p:sp>
          <p:nvSpPr>
            <p:cNvPr id="260" name="Google Shape;260;p37"/>
            <p:cNvSpPr/>
            <p:nvPr/>
          </p:nvSpPr>
          <p:spPr>
            <a:xfrm>
              <a:off x="5543554" y="3726568"/>
              <a:ext cx="1576500" cy="4002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5609243" y="3663500"/>
              <a:ext cx="1473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collector.py</a:t>
              </a:r>
              <a:endParaRPr sz="2000"/>
            </a:p>
          </p:txBody>
        </p:sp>
      </p:grpSp>
      <p:sp>
        <p:nvSpPr>
          <p:cNvPr id="262" name="Google Shape;262;p3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Functions</a:t>
            </a:r>
            <a:endParaRPr b="1"/>
          </a:p>
        </p:txBody>
      </p:sp>
      <p:sp>
        <p:nvSpPr>
          <p:cNvPr id="263" name="Google Shape;263;p37"/>
          <p:cNvSpPr txBox="1"/>
          <p:nvPr/>
        </p:nvSpPr>
        <p:spPr>
          <a:xfrm>
            <a:off x="503850" y="1428089"/>
            <a:ext cx="3848700" cy="1046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socket communication with python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select the variables to send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print out the streamed data</a:t>
            </a:r>
            <a:endParaRPr/>
          </a:p>
        </p:txBody>
      </p:sp>
      <p:grpSp>
        <p:nvGrpSpPr>
          <p:cNvPr id="264" name="Google Shape;264;p37"/>
          <p:cNvGrpSpPr/>
          <p:nvPr/>
        </p:nvGrpSpPr>
        <p:grpSpPr>
          <a:xfrm>
            <a:off x="558361" y="2839751"/>
            <a:ext cx="1576500" cy="492600"/>
            <a:chOff x="1568661" y="3149113"/>
            <a:chExt cx="1576500" cy="492600"/>
          </a:xfrm>
        </p:grpSpPr>
        <p:sp>
          <p:nvSpPr>
            <p:cNvPr id="265" name="Google Shape;265;p37"/>
            <p:cNvSpPr/>
            <p:nvPr/>
          </p:nvSpPr>
          <p:spPr>
            <a:xfrm>
              <a:off x="1568661" y="3212181"/>
              <a:ext cx="1576500" cy="4002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 txBox="1"/>
            <p:nvPr/>
          </p:nvSpPr>
          <p:spPr>
            <a:xfrm>
              <a:off x="1634350" y="3149113"/>
              <a:ext cx="1473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train.ipynb</a:t>
              </a:r>
              <a:endParaRPr sz="2000"/>
            </a:p>
          </p:txBody>
        </p:sp>
      </p:grpSp>
      <p:grpSp>
        <p:nvGrpSpPr>
          <p:cNvPr id="267" name="Google Shape;267;p37"/>
          <p:cNvGrpSpPr/>
          <p:nvPr/>
        </p:nvGrpSpPr>
        <p:grpSpPr>
          <a:xfrm>
            <a:off x="4813736" y="2839751"/>
            <a:ext cx="1576500" cy="492600"/>
            <a:chOff x="1568661" y="3987313"/>
            <a:chExt cx="1576500" cy="492600"/>
          </a:xfrm>
        </p:grpSpPr>
        <p:sp>
          <p:nvSpPr>
            <p:cNvPr id="268" name="Google Shape;268;p37"/>
            <p:cNvSpPr/>
            <p:nvPr/>
          </p:nvSpPr>
          <p:spPr>
            <a:xfrm>
              <a:off x="1568661" y="4050381"/>
              <a:ext cx="1576500" cy="4002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 txBox="1"/>
            <p:nvPr/>
          </p:nvSpPr>
          <p:spPr>
            <a:xfrm>
              <a:off x="1634350" y="3987313"/>
              <a:ext cx="1473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detector.py</a:t>
              </a:r>
              <a:endParaRPr sz="2000"/>
            </a:p>
          </p:txBody>
        </p:sp>
      </p:grpSp>
      <p:grpSp>
        <p:nvGrpSpPr>
          <p:cNvPr id="270" name="Google Shape;270;p37"/>
          <p:cNvGrpSpPr/>
          <p:nvPr/>
        </p:nvGrpSpPr>
        <p:grpSpPr>
          <a:xfrm>
            <a:off x="558342" y="1152189"/>
            <a:ext cx="2299158" cy="446400"/>
            <a:chOff x="1558792" y="2615725"/>
            <a:chExt cx="2299158" cy="446400"/>
          </a:xfrm>
        </p:grpSpPr>
        <p:sp>
          <p:nvSpPr>
            <p:cNvPr id="271" name="Google Shape;271;p37"/>
            <p:cNvSpPr/>
            <p:nvPr/>
          </p:nvSpPr>
          <p:spPr>
            <a:xfrm>
              <a:off x="1558792" y="2651842"/>
              <a:ext cx="2223600" cy="4002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 txBox="1"/>
            <p:nvPr/>
          </p:nvSpPr>
          <p:spPr>
            <a:xfrm>
              <a:off x="1634350" y="2615725"/>
              <a:ext cx="2223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monitoring_client.cc</a:t>
              </a:r>
              <a:endParaRPr sz="17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- errors from clean data</a:t>
            </a:r>
            <a:endParaRPr b="1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2" cy="3182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443400" y="4355225"/>
            <a:ext cx="83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➡️ Set threshold = 50 based on the observed error graph above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- errors from spoofing data</a:t>
            </a:r>
            <a:endParaRPr b="1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3131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9"/>
          <p:cNvCxnSpPr/>
          <p:nvPr/>
        </p:nvCxnSpPr>
        <p:spPr>
          <a:xfrm flipH="1">
            <a:off x="1068753" y="922278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9"/>
          <p:cNvCxnSpPr/>
          <p:nvPr/>
        </p:nvCxnSpPr>
        <p:spPr>
          <a:xfrm flipH="1">
            <a:off x="3229286" y="941985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5439086" y="968918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9"/>
          <p:cNvCxnSpPr/>
          <p:nvPr/>
        </p:nvCxnSpPr>
        <p:spPr>
          <a:xfrm flipH="1">
            <a:off x="7592393" y="949211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9"/>
          <p:cNvCxnSpPr/>
          <p:nvPr/>
        </p:nvCxnSpPr>
        <p:spPr>
          <a:xfrm flipH="1">
            <a:off x="7602247" y="2787865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9"/>
          <p:cNvCxnSpPr/>
          <p:nvPr/>
        </p:nvCxnSpPr>
        <p:spPr>
          <a:xfrm flipH="1">
            <a:off x="7678447" y="2492918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9"/>
          <p:cNvCxnSpPr/>
          <p:nvPr/>
        </p:nvCxnSpPr>
        <p:spPr>
          <a:xfrm flipH="1">
            <a:off x="5365514" y="2738597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9"/>
          <p:cNvCxnSpPr/>
          <p:nvPr/>
        </p:nvCxnSpPr>
        <p:spPr>
          <a:xfrm flipH="1">
            <a:off x="5429233" y="2446278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9"/>
          <p:cNvCxnSpPr/>
          <p:nvPr/>
        </p:nvCxnSpPr>
        <p:spPr>
          <a:xfrm flipH="1">
            <a:off x="3175421" y="2480437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9"/>
          <p:cNvCxnSpPr/>
          <p:nvPr/>
        </p:nvCxnSpPr>
        <p:spPr>
          <a:xfrm flipH="1">
            <a:off x="909128" y="2679477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9"/>
          <p:cNvCxnSpPr/>
          <p:nvPr/>
        </p:nvCxnSpPr>
        <p:spPr>
          <a:xfrm flipH="1">
            <a:off x="995181" y="2431170"/>
            <a:ext cx="384300" cy="30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9"/>
          <p:cNvCxnSpPr/>
          <p:nvPr/>
        </p:nvCxnSpPr>
        <p:spPr>
          <a:xfrm>
            <a:off x="433550" y="3300900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9"/>
          <p:cNvCxnSpPr/>
          <p:nvPr/>
        </p:nvCxnSpPr>
        <p:spPr>
          <a:xfrm>
            <a:off x="2636124" y="3482860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9"/>
          <p:cNvCxnSpPr/>
          <p:nvPr/>
        </p:nvCxnSpPr>
        <p:spPr>
          <a:xfrm>
            <a:off x="4865631" y="3207621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7075431" y="3320607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9"/>
          <p:cNvCxnSpPr/>
          <p:nvPr/>
        </p:nvCxnSpPr>
        <p:spPr>
          <a:xfrm>
            <a:off x="7065578" y="1415607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9"/>
          <p:cNvCxnSpPr/>
          <p:nvPr/>
        </p:nvCxnSpPr>
        <p:spPr>
          <a:xfrm>
            <a:off x="4855778" y="1912221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9"/>
          <p:cNvCxnSpPr/>
          <p:nvPr/>
        </p:nvCxnSpPr>
        <p:spPr>
          <a:xfrm>
            <a:off x="2645978" y="1713181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9"/>
          <p:cNvCxnSpPr/>
          <p:nvPr/>
        </p:nvCxnSpPr>
        <p:spPr>
          <a:xfrm>
            <a:off x="426324" y="1435314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5" name="Google Shape;305;p39"/>
          <p:cNvSpPr txBox="1"/>
          <p:nvPr/>
        </p:nvSpPr>
        <p:spPr>
          <a:xfrm>
            <a:off x="443400" y="4355225"/>
            <a:ext cx="83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➡️ Overall, the model detected 34 out of 40 spoofing cases (85%)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</a:t>
            </a:r>
            <a:endParaRPr b="1"/>
          </a:p>
        </p:txBody>
      </p:sp>
      <p:sp>
        <p:nvSpPr>
          <p:cNvPr id="311" name="Google Shape;311;p40"/>
          <p:cNvSpPr txBox="1"/>
          <p:nvPr/>
        </p:nvSpPr>
        <p:spPr>
          <a:xfrm>
            <a:off x="554775" y="1499750"/>
            <a:ext cx="8101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Hard to test with real data</a:t>
            </a:r>
            <a:r>
              <a:rPr b="1" lang="en" sz="2000">
                <a:solidFill>
                  <a:schemeClr val="dk1"/>
                </a:solidFill>
              </a:rPr>
              <a:t>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Testing with spoofing signal is not easy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Limited variables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Monitor block doesn’t have all variables from GNSS-SDR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Processing speed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Not working robustly in real-time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Principles</a:t>
            </a: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2046513" y="5449050"/>
            <a:ext cx="22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GPS Constellation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11300" y="1300175"/>
            <a:ext cx="8321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• Trilateration &amp; Time of arriv</a:t>
            </a:r>
            <a:r>
              <a:rPr lang="en" sz="2500">
                <a:solidFill>
                  <a:schemeClr val="dk1"/>
                </a:solidFill>
              </a:rPr>
              <a:t>al</a:t>
            </a:r>
            <a:r>
              <a:rPr lang="en" sz="1000">
                <a:solidFill>
                  <a:schemeClr val="dk1"/>
                </a:solidFill>
              </a:rPr>
              <a:t>		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If signal velocity is known, range from the transmitter to receiver is measured by v*(trec – ttrans).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Position is determined by intersection of circular lines of positions centered on the transmitters.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Must assume perfect clock for this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• Doppler positioning and frequency shift</a:t>
            </a:r>
            <a:br>
              <a:rPr lang="en" sz="25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As the transmitter approaches the frequency is shifted higher due to Doppler effect (relativity).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At the point of closest approach the shift is zero, and it goes lower as the transmitter moves away.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–  If the trajectory of the transmitter is known, you can get 1D or 2D position information from this measurement and its rate of change. </a:t>
            </a:r>
            <a:r>
              <a:rPr lang="en" sz="1000">
                <a:solidFill>
                  <a:schemeClr val="dk1"/>
                </a:solidFill>
              </a:rPr>
              <a:t>	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Trilateration for GNSS</a:t>
            </a:r>
            <a:endParaRPr b="1"/>
          </a:p>
        </p:txBody>
      </p:sp>
      <p:sp>
        <p:nvSpPr>
          <p:cNvPr id="76" name="Google Shape;76;p16"/>
          <p:cNvSpPr txBox="1"/>
          <p:nvPr/>
        </p:nvSpPr>
        <p:spPr>
          <a:xfrm>
            <a:off x="837313" y="4239100"/>
            <a:ext cx="14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 satellite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75" y="1836213"/>
            <a:ext cx="1551375" cy="1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362" y="1559150"/>
            <a:ext cx="2835075" cy="18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350" y="1034475"/>
            <a:ext cx="2799351" cy="307454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541350" y="4239100"/>
            <a:ext cx="14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2</a:t>
            </a:r>
            <a:r>
              <a:rPr lang="en" sz="2000">
                <a:solidFill>
                  <a:schemeClr val="dk1"/>
                </a:solidFill>
              </a:rPr>
              <a:t> satellites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611000" y="4239100"/>
            <a:ext cx="14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3</a:t>
            </a:r>
            <a:r>
              <a:rPr lang="en" sz="2000">
                <a:solidFill>
                  <a:schemeClr val="dk1"/>
                </a:solidFill>
              </a:rPr>
              <a:t> satellites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Doppler Shift for GNSS</a:t>
            </a:r>
            <a:endParaRPr b="1"/>
          </a:p>
        </p:txBody>
      </p:sp>
      <p:sp>
        <p:nvSpPr>
          <p:cNvPr id="87" name="Google Shape;87;p17"/>
          <p:cNvSpPr txBox="1"/>
          <p:nvPr/>
        </p:nvSpPr>
        <p:spPr>
          <a:xfrm>
            <a:off x="2046513" y="5449050"/>
            <a:ext cx="22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GPS Constellation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0273" l="10297" r="9689" t="11899"/>
          <a:stretch/>
        </p:blipFill>
        <p:spPr>
          <a:xfrm>
            <a:off x="1674163" y="993450"/>
            <a:ext cx="5795675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GNSS-SDR</a:t>
            </a:r>
            <a:endParaRPr b="1"/>
          </a:p>
        </p:txBody>
      </p:sp>
      <p:sp>
        <p:nvSpPr>
          <p:cNvPr id="94" name="Google Shape;94;p18"/>
          <p:cNvSpPr txBox="1"/>
          <p:nvPr/>
        </p:nvSpPr>
        <p:spPr>
          <a:xfrm>
            <a:off x="1157252" y="3263975"/>
            <a:ext cx="682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GNSS-SDR is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Hosted by non-profit research foundation(cttc)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It enables Software defined radio to receive and process GNSS signals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75" y="1244364"/>
            <a:ext cx="2664775" cy="1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607" y="1070850"/>
            <a:ext cx="2884944" cy="16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145" y="1215150"/>
            <a:ext cx="2579050" cy="16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GNSS-SDR Structures (= General GNSS receiver)</a:t>
            </a:r>
            <a:endParaRPr b="1"/>
          </a:p>
        </p:txBody>
      </p:sp>
      <p:sp>
        <p:nvSpPr>
          <p:cNvPr id="103" name="Google Shape;103;p19"/>
          <p:cNvSpPr txBox="1"/>
          <p:nvPr/>
        </p:nvSpPr>
        <p:spPr>
          <a:xfrm>
            <a:off x="2046513" y="5449050"/>
            <a:ext cx="22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GPS Constellation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825" y="914300"/>
            <a:ext cx="6829950" cy="4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Threats in GNSS</a:t>
            </a:r>
            <a:endParaRPr b="1"/>
          </a:p>
        </p:txBody>
      </p:sp>
      <p:sp>
        <p:nvSpPr>
          <p:cNvPr id="110" name="Google Shape;110;p20"/>
          <p:cNvSpPr txBox="1"/>
          <p:nvPr/>
        </p:nvSpPr>
        <p:spPr>
          <a:xfrm>
            <a:off x="611832" y="1275725"/>
            <a:ext cx="8092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Spoofing :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Deceive receivers who are tracking a channel with strong signal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Jamming :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Propagate the signal which has same frequency with current receiving signal which potentially overwhelm the original signal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Meaconing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Record the normal signal and replay it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Spoofing in GNSS</a:t>
            </a:r>
            <a:endParaRPr b="1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38" y="947350"/>
            <a:ext cx="6081724" cy="40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376500" y="2171550"/>
            <a:ext cx="1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30,000km</a:t>
            </a:r>
            <a:endParaRPr b="1"/>
          </a:p>
        </p:txBody>
      </p:sp>
      <p:sp>
        <p:nvSpPr>
          <p:cNvPr id="118" name="Google Shape;118;p21"/>
          <p:cNvSpPr txBox="1"/>
          <p:nvPr/>
        </p:nvSpPr>
        <p:spPr>
          <a:xfrm>
            <a:off x="2534775" y="4098525"/>
            <a:ext cx="1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</a:t>
            </a:r>
            <a:r>
              <a:rPr b="1" lang="en"/>
              <a:t> 100km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